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1" r:id="rId3"/>
    <p:sldId id="258" r:id="rId4"/>
    <p:sldId id="259" r:id="rId5"/>
    <p:sldId id="260" r:id="rId6"/>
    <p:sldId id="262" r:id="rId7"/>
    <p:sldId id="265" r:id="rId8"/>
    <p:sldId id="264" r:id="rId9"/>
    <p:sldId id="263"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smtClean="0"/>
              <a:pPr/>
              <a:t>4/20/2021</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2AC27A5A-7290-4DE1-BA94-4BE8A8E57DCF}" type="slidenum">
              <a:rPr lang="en-US" smtClean="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075019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271122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smtClean="0"/>
              <a:t>4/20/2021</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smtClean="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22960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3985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accent1"/>
                </a:solidFill>
              </a:defRPr>
            </a:lvl1pPr>
          </a:lstStyle>
          <a:p>
            <a:fld id="{3C633830-2244-49AE-BC4A-47F415C177C6}" type="datetimeFigureOut">
              <a:rPr lang="en-US" smtClean="0"/>
              <a:pPr/>
              <a:t>4/20/2021</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accent1"/>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smtClean="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104357"/>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56564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54616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4441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4/20/2021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84953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49787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174136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3C633830-2244-49AE-BC4A-47F415C177C6}" type="datetimeFigureOut">
              <a:rPr lang="en-US" smtClean="0"/>
              <a:pPr/>
              <a:t>4/20/2021</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smtClean="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308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F095F43-AB6C-4DE5-B7A8-946B4302D675}"/>
              </a:ext>
            </a:extLst>
          </p:cNvPr>
          <p:cNvPicPr>
            <a:picLocks noChangeAspect="1"/>
          </p:cNvPicPr>
          <p:nvPr/>
        </p:nvPicPr>
        <p:blipFill rotWithShape="1">
          <a:blip r:embed="rId2">
            <a:grayscl/>
          </a:blip>
          <a:srcRect l="2752" r="9247" b="-1"/>
          <a:stretch/>
        </p:blipFill>
        <p:spPr>
          <a:xfrm>
            <a:off x="0" y="-5518"/>
            <a:ext cx="12191980" cy="6857990"/>
          </a:xfrm>
          <a:prstGeom prst="rect">
            <a:avLst/>
          </a:prstGeom>
        </p:spPr>
      </p:pic>
      <p:sp>
        <p:nvSpPr>
          <p:cNvPr id="10" name="Rectangle 9">
            <a:extLst>
              <a:ext uri="{FF2B5EF4-FFF2-40B4-BE49-F238E27FC236}">
                <a16:creationId xmlns:a16="http://schemas.microsoft.com/office/drawing/2014/main" id="{5F64E5C1-DE58-4F98-B47E-7026D31E55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gradFill flip="none" rotWithShape="1">
            <a:gsLst>
              <a:gs pos="100000">
                <a:schemeClr val="accent3">
                  <a:alpha val="74000"/>
                </a:schemeClr>
              </a:gs>
              <a:gs pos="60000">
                <a:srgbClr val="2B4954">
                  <a:alpha val="82000"/>
                </a:srgbClr>
              </a:gs>
              <a:gs pos="30000">
                <a:schemeClr val="bg2">
                  <a:alpha val="92000"/>
                </a:schemeClr>
              </a:gs>
            </a:gsLst>
            <a:lin ang="33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093CF4-0B8C-4926-B331-5C46E728F649}"/>
              </a:ext>
            </a:extLst>
          </p:cNvPr>
          <p:cNvSpPr>
            <a:spLocks noGrp="1"/>
          </p:cNvSpPr>
          <p:nvPr>
            <p:ph type="ctrTitle"/>
          </p:nvPr>
        </p:nvSpPr>
        <p:spPr>
          <a:xfrm>
            <a:off x="1088912" y="1143293"/>
            <a:ext cx="8347317" cy="4268965"/>
          </a:xfrm>
        </p:spPr>
        <p:txBody>
          <a:bodyPr>
            <a:normAutofit/>
          </a:bodyPr>
          <a:lstStyle/>
          <a:p>
            <a:r>
              <a:rPr lang="en-US" sz="3200" dirty="0">
                <a:solidFill>
                  <a:schemeClr val="accent2">
                    <a:lumMod val="60000"/>
                    <a:lumOff val="40000"/>
                  </a:schemeClr>
                </a:solidFill>
              </a:rPr>
              <a:t>Cine y </a:t>
            </a:r>
            <a:r>
              <a:rPr lang="en-US" sz="3200" dirty="0" err="1">
                <a:solidFill>
                  <a:schemeClr val="accent2">
                    <a:lumMod val="60000"/>
                    <a:lumOff val="40000"/>
                  </a:schemeClr>
                </a:solidFill>
              </a:rPr>
              <a:t>educación</a:t>
            </a:r>
            <a:r>
              <a:rPr lang="en-US" sz="3200" dirty="0">
                <a:solidFill>
                  <a:schemeClr val="accent2">
                    <a:lumMod val="60000"/>
                    <a:lumOff val="40000"/>
                  </a:schemeClr>
                </a:solidFill>
              </a:rPr>
              <a:t>:</a:t>
            </a:r>
            <a:br>
              <a:rPr lang="en-US" sz="4400" dirty="0">
                <a:solidFill>
                  <a:srgbClr val="FFC000"/>
                </a:solidFill>
              </a:rPr>
            </a:br>
            <a:br>
              <a:rPr lang="en-US" sz="4400" dirty="0">
                <a:solidFill>
                  <a:schemeClr val="bg2">
                    <a:lumMod val="25000"/>
                    <a:lumOff val="75000"/>
                  </a:schemeClr>
                </a:solidFill>
              </a:rPr>
            </a:br>
            <a:r>
              <a:rPr lang="en-US" sz="3200" dirty="0">
                <a:solidFill>
                  <a:schemeClr val="bg2">
                    <a:lumMod val="25000"/>
                    <a:lumOff val="75000"/>
                  </a:schemeClr>
                </a:solidFill>
              </a:rPr>
              <a:t>Los derechos </a:t>
            </a:r>
            <a:r>
              <a:rPr lang="en-US" sz="3200" dirty="0" err="1">
                <a:solidFill>
                  <a:schemeClr val="bg2">
                    <a:lumMod val="25000"/>
                    <a:lumOff val="75000"/>
                  </a:schemeClr>
                </a:solidFill>
              </a:rPr>
              <a:t>humanos</a:t>
            </a:r>
            <a:r>
              <a:rPr lang="en-US" sz="3200" dirty="0">
                <a:solidFill>
                  <a:schemeClr val="bg2">
                    <a:lumMod val="25000"/>
                    <a:lumOff val="75000"/>
                  </a:schemeClr>
                </a:solidFill>
              </a:rPr>
              <a:t> </a:t>
            </a:r>
            <a:r>
              <a:rPr lang="en-US" sz="3200" dirty="0" err="1">
                <a:solidFill>
                  <a:schemeClr val="bg2">
                    <a:lumMod val="25000"/>
                    <a:lumOff val="75000"/>
                  </a:schemeClr>
                </a:solidFill>
              </a:rPr>
              <a:t>en</a:t>
            </a:r>
            <a:r>
              <a:rPr lang="en-US" sz="3200" dirty="0">
                <a:solidFill>
                  <a:schemeClr val="bg2">
                    <a:lumMod val="25000"/>
                    <a:lumOff val="75000"/>
                  </a:schemeClr>
                </a:solidFill>
              </a:rPr>
              <a:t> “</a:t>
            </a:r>
            <a:r>
              <a:rPr lang="en-US" sz="3200" dirty="0" err="1">
                <a:solidFill>
                  <a:schemeClr val="bg2">
                    <a:lumMod val="25000"/>
                    <a:lumOff val="75000"/>
                  </a:schemeClr>
                </a:solidFill>
              </a:rPr>
              <a:t>Tambi</a:t>
            </a:r>
            <a:r>
              <a:rPr lang="es-ES" sz="3200" dirty="0" err="1">
                <a:solidFill>
                  <a:schemeClr val="bg2">
                    <a:lumMod val="25000"/>
                    <a:lumOff val="75000"/>
                  </a:schemeClr>
                </a:solidFill>
              </a:rPr>
              <a:t>én</a:t>
            </a:r>
            <a:r>
              <a:rPr lang="es-ES" sz="3200" dirty="0">
                <a:solidFill>
                  <a:schemeClr val="bg2">
                    <a:lumMod val="25000"/>
                    <a:lumOff val="75000"/>
                  </a:schemeClr>
                </a:solidFill>
              </a:rPr>
              <a:t> </a:t>
            </a:r>
            <a:r>
              <a:rPr lang="es-ES" sz="3200">
                <a:solidFill>
                  <a:schemeClr val="bg2">
                    <a:lumMod val="25000"/>
                    <a:lumOff val="75000"/>
                  </a:schemeClr>
                </a:solidFill>
              </a:rPr>
              <a:t>la lluvia” </a:t>
            </a:r>
            <a:r>
              <a:rPr lang="es-ES" sz="3200" dirty="0">
                <a:solidFill>
                  <a:schemeClr val="bg2">
                    <a:lumMod val="25000"/>
                    <a:lumOff val="75000"/>
                  </a:schemeClr>
                </a:solidFill>
              </a:rPr>
              <a:t>(2010)</a:t>
            </a:r>
            <a:br>
              <a:rPr lang="es-ES" sz="4400" dirty="0">
                <a:solidFill>
                  <a:schemeClr val="bg2">
                    <a:lumMod val="25000"/>
                    <a:lumOff val="75000"/>
                  </a:schemeClr>
                </a:solidFill>
              </a:rPr>
            </a:br>
            <a:br>
              <a:rPr lang="es-ES" sz="4400" dirty="0">
                <a:solidFill>
                  <a:schemeClr val="bg2">
                    <a:lumMod val="25000"/>
                    <a:lumOff val="75000"/>
                  </a:schemeClr>
                </a:solidFill>
              </a:rPr>
            </a:br>
            <a:br>
              <a:rPr lang="es-ES" sz="1000" dirty="0">
                <a:solidFill>
                  <a:srgbClr val="FFFF00"/>
                </a:solidFill>
                <a:latin typeface="Arial" panose="020B0604020202020204" pitchFamily="34" charset="0"/>
                <a:cs typeface="Arial" panose="020B0604020202020204" pitchFamily="34" charset="0"/>
              </a:rPr>
            </a:br>
            <a:r>
              <a:rPr lang="es-ES" sz="1000" b="1" dirty="0">
                <a:solidFill>
                  <a:srgbClr val="00B050"/>
                </a:solidFill>
                <a:latin typeface="Arial" panose="020B0604020202020204" pitchFamily="34" charset="0"/>
                <a:cs typeface="Arial" panose="020B0604020202020204" pitchFamily="34" charset="0"/>
              </a:rPr>
              <a:t>Keynote: </a:t>
            </a:r>
            <a:r>
              <a:rPr lang="pt-BR" sz="1000" b="1" i="0" dirty="0">
                <a:solidFill>
                  <a:srgbClr val="00B050"/>
                </a:solidFill>
                <a:effectLst/>
                <a:latin typeface="Arial" panose="020B0604020202020204" pitchFamily="34" charset="0"/>
                <a:cs typeface="Arial" panose="020B0604020202020204" pitchFamily="34" charset="0"/>
              </a:rPr>
              <a:t>XXII Seminário Internacional Cemoroc - Filosofia e Educação (University of São Paulo)</a:t>
            </a:r>
            <a:br>
              <a:rPr lang="pt-BR" sz="1000" b="1" i="0" dirty="0">
                <a:solidFill>
                  <a:srgbClr val="00B050"/>
                </a:solidFill>
                <a:effectLst/>
                <a:latin typeface="Arial" panose="020B0604020202020204" pitchFamily="34" charset="0"/>
                <a:cs typeface="Arial" panose="020B0604020202020204" pitchFamily="34" charset="0"/>
              </a:rPr>
            </a:br>
            <a:r>
              <a:rPr lang="pt-BR" sz="1000" b="1" i="0" dirty="0">
                <a:solidFill>
                  <a:srgbClr val="00B050"/>
                </a:solidFill>
                <a:effectLst/>
                <a:latin typeface="Arial" panose="020B0604020202020204" pitchFamily="34" charset="0"/>
                <a:cs typeface="Arial" panose="020B0604020202020204" pitchFamily="34" charset="0"/>
              </a:rPr>
              <a:t>21 de abril de 2021</a:t>
            </a:r>
            <a:endParaRPr lang="en-US" sz="1000" b="1" dirty="0">
              <a:solidFill>
                <a:srgbClr val="00B05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12597D9-D803-4E34-887D-EF519E46A6C7}"/>
              </a:ext>
            </a:extLst>
          </p:cNvPr>
          <p:cNvSpPr>
            <a:spLocks noGrp="1"/>
          </p:cNvSpPr>
          <p:nvPr>
            <p:ph type="subTitle" idx="1"/>
          </p:nvPr>
        </p:nvSpPr>
        <p:spPr>
          <a:xfrm>
            <a:off x="1088913" y="5537925"/>
            <a:ext cx="7635985" cy="706355"/>
          </a:xfrm>
        </p:spPr>
        <p:txBody>
          <a:bodyPr>
            <a:normAutofit/>
          </a:bodyPr>
          <a:lstStyle/>
          <a:p>
            <a:pPr>
              <a:lnSpc>
                <a:spcPct val="104000"/>
              </a:lnSpc>
              <a:spcAft>
                <a:spcPts val="600"/>
              </a:spcAft>
            </a:pPr>
            <a:r>
              <a:rPr lang="es-ES" sz="1400" dirty="0">
                <a:latin typeface="Arial" panose="020B0604020202020204" pitchFamily="34" charset="0"/>
                <a:cs typeface="Arial" panose="020B0604020202020204" pitchFamily="34" charset="0"/>
              </a:rPr>
              <a:t>Prof. Dr. Enric </a:t>
            </a:r>
            <a:r>
              <a:rPr lang="es-ES" sz="1400" dirty="0" err="1">
                <a:latin typeface="Arial" panose="020B0604020202020204" pitchFamily="34" charset="0"/>
                <a:cs typeface="Arial" panose="020B0604020202020204" pitchFamily="34" charset="0"/>
              </a:rPr>
              <a:t>Mallorquí-Ruscalleda</a:t>
            </a:r>
            <a:endParaRPr lang="es-ES" sz="1400" dirty="0">
              <a:latin typeface="Arial" panose="020B0604020202020204" pitchFamily="34" charset="0"/>
              <a:cs typeface="Arial" panose="020B0604020202020204" pitchFamily="34" charset="0"/>
            </a:endParaRPr>
          </a:p>
          <a:p>
            <a:pPr>
              <a:lnSpc>
                <a:spcPct val="104000"/>
              </a:lnSpc>
              <a:spcAft>
                <a:spcPts val="600"/>
              </a:spcAft>
            </a:pPr>
            <a:r>
              <a:rPr lang="es-ES" sz="1400" dirty="0">
                <a:latin typeface="Arial" panose="020B0604020202020204" pitchFamily="34" charset="0"/>
                <a:cs typeface="Arial" panose="020B0604020202020204" pitchFamily="34" charset="0"/>
              </a:rPr>
              <a:t>Indiana </a:t>
            </a:r>
            <a:r>
              <a:rPr lang="es-ES" sz="1400" dirty="0" err="1">
                <a:latin typeface="Arial" panose="020B0604020202020204" pitchFamily="34" charset="0"/>
                <a:cs typeface="Arial" panose="020B0604020202020204" pitchFamily="34" charset="0"/>
              </a:rPr>
              <a:t>University</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School</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of</a:t>
            </a:r>
            <a:r>
              <a:rPr lang="es-ES" sz="1400" dirty="0">
                <a:latin typeface="Arial" panose="020B0604020202020204" pitchFamily="34" charset="0"/>
                <a:cs typeface="Arial" panose="020B0604020202020204" pitchFamily="34" charset="0"/>
              </a:rPr>
              <a:t> Liberal </a:t>
            </a:r>
            <a:r>
              <a:rPr lang="es-ES" sz="1400" dirty="0" err="1">
                <a:latin typeface="Arial" panose="020B0604020202020204" pitchFamily="34" charset="0"/>
                <a:cs typeface="Arial" panose="020B0604020202020204" pitchFamily="34" charset="0"/>
              </a:rPr>
              <a:t>Arts</a:t>
            </a:r>
            <a:r>
              <a:rPr lang="es-ES" sz="1400" dirty="0">
                <a:latin typeface="Arial" panose="020B0604020202020204" pitchFamily="34" charset="0"/>
                <a:cs typeface="Arial" panose="020B0604020202020204" pitchFamily="34" charset="0"/>
              </a:rPr>
              <a:t> at Indiana </a:t>
            </a:r>
            <a:r>
              <a:rPr lang="es-ES" sz="1400" dirty="0" err="1">
                <a:latin typeface="Arial" panose="020B0604020202020204" pitchFamily="34" charset="0"/>
                <a:cs typeface="Arial" panose="020B0604020202020204" pitchFamily="34" charset="0"/>
              </a:rPr>
              <a:t>University</a:t>
            </a:r>
            <a:r>
              <a:rPr lang="es-ES" sz="1400" dirty="0">
                <a:latin typeface="Arial" panose="020B0604020202020204" pitchFamily="34" charset="0"/>
                <a:cs typeface="Arial" panose="020B0604020202020204" pitchFamily="34" charset="0"/>
              </a:rPr>
              <a:t>-Purdue </a:t>
            </a:r>
            <a:r>
              <a:rPr lang="es-ES" sz="1400" dirty="0" err="1">
                <a:latin typeface="Arial" panose="020B0604020202020204" pitchFamily="34" charset="0"/>
                <a:cs typeface="Arial" panose="020B0604020202020204" pitchFamily="34" charset="0"/>
              </a:rPr>
              <a:t>University</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Indianapolis</a:t>
            </a:r>
            <a:endParaRPr lang="es-ES" sz="1400" dirty="0">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D5B9ACB9-8F17-4E91-A791-FD19C6A2F2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Freeform 6">
            <a:extLst>
              <a:ext uri="{FF2B5EF4-FFF2-40B4-BE49-F238E27FC236}">
                <a16:creationId xmlns:a16="http://schemas.microsoft.com/office/drawing/2014/main" id="{FA2C895F-9F0C-4A97-BF0E-6F6FA7DEB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52235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180E5-AAFD-42BD-B4F2-878CFE1AA84F}"/>
              </a:ext>
            </a:extLst>
          </p:cNvPr>
          <p:cNvSpPr>
            <a:spLocks noGrp="1"/>
          </p:cNvSpPr>
          <p:nvPr>
            <p:ph type="title"/>
          </p:nvPr>
        </p:nvSpPr>
        <p:spPr/>
        <p:txBody>
          <a:bodyPr>
            <a:normAutofit/>
          </a:bodyPr>
          <a:lstStyle/>
          <a:p>
            <a:pPr algn="l"/>
            <a:r>
              <a:rPr lang="es-ES" sz="3600" cap="none" dirty="0"/>
              <a:t>El papel del dinero, como en el caso de Colón, a pesar del discurso oficial, que se reproduce en la película también.</a:t>
            </a:r>
            <a:br>
              <a:rPr lang="es-ES" sz="2400" cap="none" dirty="0"/>
            </a:br>
            <a:br>
              <a:rPr lang="es-ES" sz="2400" cap="none" dirty="0"/>
            </a:br>
            <a:br>
              <a:rPr lang="en-US" sz="2400" cap="none" dirty="0"/>
            </a:br>
            <a:endParaRPr lang="en-US" sz="2400" cap="none" dirty="0"/>
          </a:p>
        </p:txBody>
      </p:sp>
      <p:sp>
        <p:nvSpPr>
          <p:cNvPr id="3" name="Text Placeholder 2">
            <a:extLst>
              <a:ext uri="{FF2B5EF4-FFF2-40B4-BE49-F238E27FC236}">
                <a16:creationId xmlns:a16="http://schemas.microsoft.com/office/drawing/2014/main" id="{178407E1-4E96-4488-B84A-A705A1CE7010}"/>
              </a:ext>
            </a:extLst>
          </p:cNvPr>
          <p:cNvSpPr>
            <a:spLocks noGrp="1"/>
          </p:cNvSpPr>
          <p:nvPr>
            <p:ph type="body" idx="1"/>
          </p:nvPr>
        </p:nvSpPr>
        <p:spPr/>
        <p:txBody>
          <a:bodyPr>
            <a:normAutofit/>
          </a:bodyPr>
          <a:lstStyle/>
          <a:p>
            <a:r>
              <a:rPr lang="es-ES" sz="3200" dirty="0">
                <a:solidFill>
                  <a:srgbClr val="0070C0"/>
                </a:solidFill>
              </a:rPr>
              <a:t>Algunos temas (cont.)</a:t>
            </a:r>
            <a:endParaRPr lang="en-US" sz="3200" dirty="0">
              <a:solidFill>
                <a:srgbClr val="0070C0"/>
              </a:solidFill>
            </a:endParaRPr>
          </a:p>
        </p:txBody>
      </p:sp>
    </p:spTree>
    <p:extLst>
      <p:ext uri="{BB962C8B-B14F-4D97-AF65-F5344CB8AC3E}">
        <p14:creationId xmlns:p14="http://schemas.microsoft.com/office/powerpoint/2010/main" val="426098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D9516-EB29-4F19-BBDB-5ADB00BDD2FF}"/>
              </a:ext>
            </a:extLst>
          </p:cNvPr>
          <p:cNvSpPr>
            <a:spLocks noGrp="1"/>
          </p:cNvSpPr>
          <p:nvPr>
            <p:ph type="title"/>
          </p:nvPr>
        </p:nvSpPr>
        <p:spPr>
          <a:xfrm>
            <a:off x="1947673" y="1222998"/>
            <a:ext cx="8296654" cy="4634877"/>
          </a:xfrm>
        </p:spPr>
        <p:txBody>
          <a:bodyPr>
            <a:normAutofit fontScale="90000"/>
          </a:bodyPr>
          <a:lstStyle/>
          <a:p>
            <a:pPr algn="l"/>
            <a:r>
              <a:rPr lang="es-ES" sz="2200" cap="none" dirty="0"/>
              <a:t>Daniel: ¿</a:t>
            </a:r>
            <a:r>
              <a:rPr lang="es-ES" sz="2200" cap="none" dirty="0" err="1"/>
              <a:t>Sobre-vivir</a:t>
            </a:r>
            <a:r>
              <a:rPr lang="es-ES" sz="2200" cap="none" dirty="0"/>
              <a:t> (sic) es la palabra o es vivir con responsabilidad; es decir, vivir auténticamente?</a:t>
            </a:r>
            <a:br>
              <a:rPr lang="es-ES" sz="2200" cap="none" dirty="0"/>
            </a:br>
            <a:br>
              <a:rPr lang="es-ES" sz="2200" cap="none" dirty="0"/>
            </a:br>
            <a:r>
              <a:rPr lang="es-ES" sz="2200" cap="none" dirty="0"/>
              <a:t>Relación entre Reyes y Obispos (anterior a la secularización; ha habido y hay una izquierda y una derecha dentro de la Iglesia)</a:t>
            </a:r>
            <a:br>
              <a:rPr lang="es-ES" sz="2200" cap="none" dirty="0"/>
            </a:br>
            <a:br>
              <a:rPr lang="es-ES" sz="2200" cap="none" dirty="0"/>
            </a:br>
            <a:r>
              <a:rPr lang="es-ES" sz="2200" cap="none" dirty="0"/>
              <a:t>El papel de la mirada y el silencio (¿Cómo traducir al subalterno? A través de los silencios…).</a:t>
            </a:r>
            <a:br>
              <a:rPr lang="es-ES" sz="2200" cap="none" dirty="0"/>
            </a:br>
            <a:br>
              <a:rPr lang="es-ES" sz="2200" cap="none" dirty="0"/>
            </a:br>
            <a:r>
              <a:rPr lang="es-ES" sz="2200" cap="none" dirty="0"/>
              <a:t>¿Qué representa cada sujeto (el español; el mexicano, ¿la chica funciona como juez…?): mirada de la chica con la cámara es más alejada; debate: a favor y en contra, como en el Debate de Valladolid entre Las Casas y Ginés de Sepúlveda.</a:t>
            </a:r>
            <a:br>
              <a:rPr lang="es-ES" sz="2200" cap="none" dirty="0"/>
            </a:br>
            <a:br>
              <a:rPr lang="es-ES" sz="2200" cap="none" dirty="0"/>
            </a:br>
            <a:r>
              <a:rPr lang="es-ES" sz="2200" cap="none" dirty="0"/>
              <a:t>Construcción de las casas/poblado—construcción de la comunidad y de la casa del Sr. </a:t>
            </a:r>
            <a:br>
              <a:rPr lang="es-ES" sz="2200" cap="none" dirty="0"/>
            </a:br>
            <a:br>
              <a:rPr lang="en-US" dirty="0"/>
            </a:br>
            <a:br>
              <a:rPr lang="en-US" dirty="0"/>
            </a:br>
            <a:br>
              <a:rPr lang="en-US" dirty="0"/>
            </a:br>
            <a:endParaRPr lang="en-US" dirty="0"/>
          </a:p>
        </p:txBody>
      </p:sp>
      <p:sp>
        <p:nvSpPr>
          <p:cNvPr id="3" name="Text Placeholder 2">
            <a:extLst>
              <a:ext uri="{FF2B5EF4-FFF2-40B4-BE49-F238E27FC236}">
                <a16:creationId xmlns:a16="http://schemas.microsoft.com/office/drawing/2014/main" id="{0670F720-30AF-497A-804B-5C34376AEADE}"/>
              </a:ext>
            </a:extLst>
          </p:cNvPr>
          <p:cNvSpPr>
            <a:spLocks noGrp="1"/>
          </p:cNvSpPr>
          <p:nvPr>
            <p:ph type="body" idx="1"/>
          </p:nvPr>
        </p:nvSpPr>
        <p:spPr>
          <a:xfrm>
            <a:off x="1895285" y="403848"/>
            <a:ext cx="8401429" cy="819150"/>
          </a:xfrm>
        </p:spPr>
        <p:txBody>
          <a:bodyPr>
            <a:normAutofit/>
          </a:bodyPr>
          <a:lstStyle/>
          <a:p>
            <a:r>
              <a:rPr lang="es-ES" sz="2800" dirty="0">
                <a:solidFill>
                  <a:srgbClr val="0070C0"/>
                </a:solidFill>
              </a:rPr>
              <a:t>Otras cuestiones para el debate</a:t>
            </a:r>
            <a:endParaRPr lang="en-US" sz="2800" dirty="0">
              <a:solidFill>
                <a:srgbClr val="0070C0"/>
              </a:solidFill>
            </a:endParaRPr>
          </a:p>
        </p:txBody>
      </p:sp>
    </p:spTree>
    <p:extLst>
      <p:ext uri="{BB962C8B-B14F-4D97-AF65-F5344CB8AC3E}">
        <p14:creationId xmlns:p14="http://schemas.microsoft.com/office/powerpoint/2010/main" val="60777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D1BF2-BFA3-4595-92E6-245FE0C90B03}"/>
              </a:ext>
            </a:extLst>
          </p:cNvPr>
          <p:cNvSpPr>
            <a:spLocks noGrp="1"/>
          </p:cNvSpPr>
          <p:nvPr>
            <p:ph type="title"/>
          </p:nvPr>
        </p:nvSpPr>
        <p:spPr>
          <a:xfrm>
            <a:off x="1895285" y="1147496"/>
            <a:ext cx="8296654" cy="4733186"/>
          </a:xfrm>
        </p:spPr>
        <p:txBody>
          <a:bodyPr>
            <a:normAutofit fontScale="90000"/>
          </a:bodyPr>
          <a:lstStyle/>
          <a:p>
            <a:pPr algn="l"/>
            <a:r>
              <a:rPr lang="es-ES" sz="2000" cap="none" dirty="0"/>
              <a:t>Se presenta a los indígenas como traicioneros y violentos que atacan por la espalda ante la tranquilidad bucólica.</a:t>
            </a:r>
            <a:br>
              <a:rPr lang="es-ES" sz="2000" cap="none" dirty="0"/>
            </a:br>
            <a:br>
              <a:rPr lang="en-US" sz="2000" cap="none" dirty="0"/>
            </a:br>
            <a:r>
              <a:rPr lang="es-ES" sz="2000" cap="none" dirty="0"/>
              <a:t>Papel del español como salvador, como en el caso de La misión. Es un cierto tipo de redención de manera que todos salen bien parados y es un mensaje esperanzador para la humanidad.</a:t>
            </a:r>
            <a:br>
              <a:rPr lang="es-ES" sz="2000" cap="none" dirty="0"/>
            </a:br>
            <a:br>
              <a:rPr lang="es-ES" sz="2000" cap="none" dirty="0"/>
            </a:br>
            <a:r>
              <a:rPr lang="es-ES" sz="2000" cap="none" dirty="0"/>
              <a:t>Con todo, no deja de ser interesante percatarse de cómo se representan a los indígenas (verbal y visualmente).</a:t>
            </a:r>
            <a:br>
              <a:rPr lang="es-ES" sz="2000" cap="none" dirty="0"/>
            </a:br>
            <a:br>
              <a:rPr lang="es-ES" sz="2000" cap="none" dirty="0"/>
            </a:br>
            <a:r>
              <a:rPr lang="es-ES" sz="2000" cap="none" dirty="0"/>
              <a:t>En este sentido, nótese la personificación de los colonizadores con barba vs. indígenas lampiños, etc. Reflexionen al respecto sobre esta imagen:</a:t>
            </a:r>
            <a:br>
              <a:rPr lang="es-ES" sz="2000" cap="none" dirty="0"/>
            </a:br>
            <a:br>
              <a:rPr lang="es-ES" sz="2000" cap="none" dirty="0"/>
            </a:br>
            <a:r>
              <a:rPr lang="es-ES" sz="2000" cap="none" dirty="0" err="1"/>
              <a:t>Tripaliare</a:t>
            </a:r>
            <a:r>
              <a:rPr lang="es-ES" sz="2000" cap="none" dirty="0"/>
              <a:t> (étimo de trabajo): castigo divino. </a:t>
            </a:r>
            <a:r>
              <a:rPr lang="es-ES" sz="2000" i="0" cap="none" dirty="0" err="1"/>
              <a:t>Tripalium</a:t>
            </a:r>
            <a:r>
              <a:rPr lang="es-ES" sz="2000" i="0" cap="none" dirty="0"/>
              <a:t> era un yugo hecho con tres palos en los cuales amarraban a los esclavos para azotarlos. ... En realidad, la relación de "trabajo" con "</a:t>
            </a:r>
            <a:r>
              <a:rPr lang="es-ES" sz="2000" i="0" cap="none" dirty="0" err="1"/>
              <a:t>tripalium</a:t>
            </a:r>
            <a:r>
              <a:rPr lang="es-ES" sz="2000" i="0" cap="none" dirty="0"/>
              <a:t>" es "sufrir”, lo que está en consonancia, junto con lo de castigo divino (sufrimiento, convivir con el pecado), con la idea central asociada a las/os indígenas (hay dos niveles también: hombre y mujer, entre ellas, para incluir la cuestión de género también en esta complejidad amerindia).</a:t>
            </a:r>
            <a:br>
              <a:rPr lang="es-ES" sz="2200" cap="none" dirty="0"/>
            </a:br>
            <a:br>
              <a:rPr lang="es-ES" sz="2200" cap="none" dirty="0"/>
            </a:br>
            <a:br>
              <a:rPr lang="es-ES" sz="3100" cap="none" dirty="0"/>
            </a:br>
            <a:br>
              <a:rPr lang="es-ES" sz="3100" cap="none" dirty="0"/>
            </a:br>
            <a:br>
              <a:rPr lang="en-US" dirty="0"/>
            </a:br>
            <a:endParaRPr lang="en-US" dirty="0"/>
          </a:p>
        </p:txBody>
      </p:sp>
      <p:sp>
        <p:nvSpPr>
          <p:cNvPr id="3" name="Text Placeholder 2">
            <a:extLst>
              <a:ext uri="{FF2B5EF4-FFF2-40B4-BE49-F238E27FC236}">
                <a16:creationId xmlns:a16="http://schemas.microsoft.com/office/drawing/2014/main" id="{D3619857-3797-4678-BC73-BE7E81A1704E}"/>
              </a:ext>
            </a:extLst>
          </p:cNvPr>
          <p:cNvSpPr>
            <a:spLocks noGrp="1"/>
          </p:cNvSpPr>
          <p:nvPr>
            <p:ph type="body" idx="1"/>
          </p:nvPr>
        </p:nvSpPr>
        <p:spPr>
          <a:xfrm>
            <a:off x="1895286" y="328346"/>
            <a:ext cx="8401429" cy="819150"/>
          </a:xfrm>
        </p:spPr>
        <p:txBody>
          <a:bodyPr>
            <a:normAutofit/>
          </a:bodyPr>
          <a:lstStyle/>
          <a:p>
            <a:r>
              <a:rPr lang="es-ES" sz="3200" dirty="0">
                <a:solidFill>
                  <a:srgbClr val="0070C0"/>
                </a:solidFill>
              </a:rPr>
              <a:t>Otras cuestiones para el debate (cont.)</a:t>
            </a:r>
            <a:endParaRPr lang="en-US" sz="3200" dirty="0">
              <a:solidFill>
                <a:srgbClr val="0070C0"/>
              </a:solidFill>
            </a:endParaRPr>
          </a:p>
        </p:txBody>
      </p:sp>
    </p:spTree>
    <p:extLst>
      <p:ext uri="{BB962C8B-B14F-4D97-AF65-F5344CB8AC3E}">
        <p14:creationId xmlns:p14="http://schemas.microsoft.com/office/powerpoint/2010/main" val="2459802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1CB8A-1381-40A7-917C-8628D4F40BF7}"/>
              </a:ext>
            </a:extLst>
          </p:cNvPr>
          <p:cNvSpPr>
            <a:spLocks noGrp="1"/>
          </p:cNvSpPr>
          <p:nvPr>
            <p:ph type="title"/>
          </p:nvPr>
        </p:nvSpPr>
        <p:spPr>
          <a:xfrm>
            <a:off x="2344037" y="5017054"/>
            <a:ext cx="8296654" cy="3286153"/>
          </a:xfrm>
        </p:spPr>
        <p:txBody>
          <a:bodyPr>
            <a:normAutofit/>
          </a:bodyPr>
          <a:lstStyle/>
          <a:p>
            <a:pPr algn="l"/>
            <a:r>
              <a:rPr lang="es-ES" sz="2400" cap="none" dirty="0"/>
              <a:t>En la película, y atendiendo tanto a su expresión verbal como a su representación, de los colonizadores, ¿Quién lleva la “voz cantante”?</a:t>
            </a:r>
            <a:endParaRPr lang="en-US" sz="2400" dirty="0"/>
          </a:p>
        </p:txBody>
      </p:sp>
      <p:sp>
        <p:nvSpPr>
          <p:cNvPr id="3" name="Text Placeholder 2">
            <a:extLst>
              <a:ext uri="{FF2B5EF4-FFF2-40B4-BE49-F238E27FC236}">
                <a16:creationId xmlns:a16="http://schemas.microsoft.com/office/drawing/2014/main" id="{AC389B30-7CC1-4756-A7EF-FC0708E3B21B}"/>
              </a:ext>
            </a:extLst>
          </p:cNvPr>
          <p:cNvSpPr>
            <a:spLocks noGrp="1"/>
          </p:cNvSpPr>
          <p:nvPr>
            <p:ph type="body" idx="1"/>
          </p:nvPr>
        </p:nvSpPr>
        <p:spPr>
          <a:xfrm>
            <a:off x="1894030" y="622204"/>
            <a:ext cx="8401429" cy="819150"/>
          </a:xfrm>
        </p:spPr>
        <p:txBody>
          <a:bodyPr>
            <a:normAutofit/>
          </a:bodyPr>
          <a:lstStyle/>
          <a:p>
            <a:r>
              <a:rPr lang="es-ES" sz="3600" dirty="0">
                <a:solidFill>
                  <a:srgbClr val="0070C0"/>
                </a:solidFill>
              </a:rPr>
              <a:t>Otras cuestiones para el debate (cont.)</a:t>
            </a:r>
            <a:endParaRPr lang="en-US" sz="3600" dirty="0">
              <a:solidFill>
                <a:srgbClr val="0070C0"/>
              </a:solidFill>
            </a:endParaRPr>
          </a:p>
        </p:txBody>
      </p:sp>
      <p:pic>
        <p:nvPicPr>
          <p:cNvPr id="5" name="Picture 4">
            <a:extLst>
              <a:ext uri="{FF2B5EF4-FFF2-40B4-BE49-F238E27FC236}">
                <a16:creationId xmlns:a16="http://schemas.microsoft.com/office/drawing/2014/main" id="{212FB1D6-AAE7-460D-9275-0872538952F8}"/>
              </a:ext>
            </a:extLst>
          </p:cNvPr>
          <p:cNvPicPr>
            <a:picLocks noChangeAspect="1"/>
          </p:cNvPicPr>
          <p:nvPr/>
        </p:nvPicPr>
        <p:blipFill>
          <a:blip r:embed="rId2"/>
          <a:stretch>
            <a:fillRect/>
          </a:stretch>
        </p:blipFill>
        <p:spPr>
          <a:xfrm>
            <a:off x="3926932" y="1514704"/>
            <a:ext cx="4572000" cy="3429000"/>
          </a:xfrm>
          <a:prstGeom prst="rect">
            <a:avLst/>
          </a:prstGeom>
        </p:spPr>
      </p:pic>
    </p:spTree>
    <p:extLst>
      <p:ext uri="{BB962C8B-B14F-4D97-AF65-F5344CB8AC3E}">
        <p14:creationId xmlns:p14="http://schemas.microsoft.com/office/powerpoint/2010/main" val="3746827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B7C72-3670-4F82-9C2A-FBBBBD2AA5C4}"/>
              </a:ext>
            </a:extLst>
          </p:cNvPr>
          <p:cNvSpPr>
            <a:spLocks noGrp="1"/>
          </p:cNvSpPr>
          <p:nvPr>
            <p:ph type="title"/>
          </p:nvPr>
        </p:nvSpPr>
        <p:spPr/>
        <p:txBody>
          <a:bodyPr>
            <a:normAutofit/>
          </a:bodyPr>
          <a:lstStyle/>
          <a:p>
            <a:pPr algn="l"/>
            <a:r>
              <a:rPr lang="es-ES" sz="2400" cap="none" dirty="0"/>
              <a:t>Visión de Colón que existe entre ellos, se repite en el ensayo de los diálogos de la película y con el papel de los “extras” (indígenas y mano de obra barata): “Son todos iguales”. Todo ello procede de la Primera carta de Colón.</a:t>
            </a:r>
            <a:br>
              <a:rPr lang="en-US" sz="2400" cap="none" dirty="0"/>
            </a:br>
            <a:endParaRPr lang="en-US" sz="2400" cap="none" dirty="0"/>
          </a:p>
        </p:txBody>
      </p:sp>
      <p:sp>
        <p:nvSpPr>
          <p:cNvPr id="3" name="Text Placeholder 2">
            <a:extLst>
              <a:ext uri="{FF2B5EF4-FFF2-40B4-BE49-F238E27FC236}">
                <a16:creationId xmlns:a16="http://schemas.microsoft.com/office/drawing/2014/main" id="{20B1CFAD-7BBD-4403-9E81-FC1BF10EA9D6}"/>
              </a:ext>
            </a:extLst>
          </p:cNvPr>
          <p:cNvSpPr>
            <a:spLocks noGrp="1"/>
          </p:cNvSpPr>
          <p:nvPr>
            <p:ph type="body" idx="1"/>
          </p:nvPr>
        </p:nvSpPr>
        <p:spPr/>
        <p:txBody>
          <a:bodyPr>
            <a:normAutofit/>
          </a:bodyPr>
          <a:lstStyle/>
          <a:p>
            <a:r>
              <a:rPr lang="es-ES" sz="2800" dirty="0">
                <a:solidFill>
                  <a:srgbClr val="0070C0"/>
                </a:solidFill>
              </a:rPr>
              <a:t>Otras cuestiones para el debate (cont.)</a:t>
            </a:r>
            <a:endParaRPr lang="en-US" sz="2800" dirty="0">
              <a:solidFill>
                <a:srgbClr val="0070C0"/>
              </a:solidFill>
            </a:endParaRPr>
          </a:p>
        </p:txBody>
      </p:sp>
    </p:spTree>
    <p:extLst>
      <p:ext uri="{BB962C8B-B14F-4D97-AF65-F5344CB8AC3E}">
        <p14:creationId xmlns:p14="http://schemas.microsoft.com/office/powerpoint/2010/main" val="204697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439F-B7D0-4BD2-9FF4-C018476DDDFA}"/>
              </a:ext>
            </a:extLst>
          </p:cNvPr>
          <p:cNvSpPr>
            <a:spLocks noGrp="1"/>
          </p:cNvSpPr>
          <p:nvPr>
            <p:ph type="title"/>
          </p:nvPr>
        </p:nvSpPr>
        <p:spPr>
          <a:xfrm>
            <a:off x="2000060" y="1651000"/>
            <a:ext cx="8296654" cy="3787775"/>
          </a:xfrm>
        </p:spPr>
        <p:txBody>
          <a:bodyPr>
            <a:normAutofit fontScale="90000"/>
          </a:bodyPr>
          <a:lstStyle/>
          <a:p>
            <a:pPr algn="l"/>
            <a:r>
              <a:rPr lang="es-ES" sz="2400" b="1" cap="none" dirty="0"/>
              <a:t>Discurso de Antonio de Montesinos</a:t>
            </a:r>
            <a:r>
              <a:rPr lang="es-ES" sz="2400" cap="none" dirty="0"/>
              <a:t>  (1475 - 1540) fue un misionero español, conocido por su defensa y denuncia en contra de los abusos a la población indígena, al modo del Padre Las Casas. </a:t>
            </a:r>
            <a:br>
              <a:rPr lang="es-ES" sz="2400" cap="none" dirty="0"/>
            </a:br>
            <a:br>
              <a:rPr lang="es-ES" sz="2400" cap="none" dirty="0"/>
            </a:br>
            <a:r>
              <a:rPr lang="es-ES" sz="2400" cap="none" dirty="0"/>
              <a:t>Noten que siempre ha habido iglesia de izquierda y de derecha.</a:t>
            </a:r>
            <a:br>
              <a:rPr lang="es-ES" sz="2400" cap="none" dirty="0"/>
            </a:br>
            <a:br>
              <a:rPr lang="es-ES" sz="2400" cap="none" dirty="0"/>
            </a:br>
            <a:r>
              <a:rPr lang="es-ES" sz="2400" cap="none" dirty="0"/>
              <a:t>Derechos humanos/derecho internacional/derecho intercultural están inextricablemente unidos.</a:t>
            </a:r>
            <a:br>
              <a:rPr lang="es-ES" sz="2400" cap="none" dirty="0"/>
            </a:br>
            <a:br>
              <a:rPr lang="en-US" sz="2400" cap="none" dirty="0"/>
            </a:br>
            <a:r>
              <a:rPr lang="en-US" sz="2400" cap="none" dirty="0" err="1"/>
              <a:t>Disculpen</a:t>
            </a:r>
            <a:r>
              <a:rPr lang="en-US" sz="2400" cap="none" dirty="0"/>
              <a:t>, por favor, por las “</a:t>
            </a:r>
            <a:r>
              <a:rPr lang="en-US" sz="2400" cap="none" dirty="0" err="1"/>
              <a:t>palabrotas</a:t>
            </a:r>
            <a:r>
              <a:rPr lang="en-US" sz="2400" cap="none" dirty="0"/>
              <a:t>” de la </a:t>
            </a:r>
            <a:r>
              <a:rPr lang="en-US" sz="2400" cap="none" dirty="0" err="1"/>
              <a:t>película</a:t>
            </a:r>
            <a:r>
              <a:rPr lang="en-US" sz="2400" cap="none" dirty="0"/>
              <a:t>. </a:t>
            </a:r>
            <a:r>
              <a:rPr lang="en-US" sz="2400" cap="none" dirty="0" err="1"/>
              <a:t>Muchas</a:t>
            </a:r>
            <a:r>
              <a:rPr lang="en-US" sz="2400" cap="none" dirty="0"/>
              <a:t> gracias por </a:t>
            </a:r>
            <a:r>
              <a:rPr lang="en-US" sz="2400" cap="none" dirty="0" err="1"/>
              <a:t>su</a:t>
            </a:r>
            <a:r>
              <a:rPr lang="en-US" sz="2400" cap="none" dirty="0"/>
              <a:t> </a:t>
            </a:r>
            <a:r>
              <a:rPr lang="en-US" sz="2400" cap="none" dirty="0" err="1"/>
              <a:t>comprensión</a:t>
            </a:r>
            <a:r>
              <a:rPr lang="en-US" sz="2400" cap="none" dirty="0"/>
              <a:t>.</a:t>
            </a:r>
            <a:br>
              <a:rPr lang="en-US" sz="2400" cap="none" dirty="0"/>
            </a:br>
            <a:br>
              <a:rPr lang="en-US" sz="2400" cap="none" dirty="0"/>
            </a:br>
            <a:r>
              <a:rPr lang="en-US" sz="2400" cap="none" dirty="0"/>
              <a:t>¿</a:t>
            </a:r>
            <a:r>
              <a:rPr lang="en-US" sz="2400" cap="none" dirty="0" err="1"/>
              <a:t>Simbolismo</a:t>
            </a:r>
            <a:r>
              <a:rPr lang="en-US" sz="2400" cap="none" dirty="0"/>
              <a:t> del </a:t>
            </a:r>
            <a:r>
              <a:rPr lang="en-US" sz="2400" cap="none" dirty="0" err="1"/>
              <a:t>título</a:t>
            </a:r>
            <a:r>
              <a:rPr lang="en-US" sz="2400" cap="none" dirty="0"/>
              <a:t>? </a:t>
            </a:r>
            <a:r>
              <a:rPr lang="en-US" sz="2400" cap="none" dirty="0" err="1"/>
              <a:t>Pasemos</a:t>
            </a:r>
            <a:r>
              <a:rPr lang="en-US" sz="2400" cap="none" dirty="0"/>
              <a:t> al </a:t>
            </a:r>
            <a:r>
              <a:rPr lang="en-US" sz="2400" cap="none" dirty="0" err="1"/>
              <a:t>tema</a:t>
            </a:r>
            <a:r>
              <a:rPr lang="en-US" sz="2400" cap="none" dirty="0"/>
              <a:t>…</a:t>
            </a:r>
          </a:p>
        </p:txBody>
      </p:sp>
      <p:sp>
        <p:nvSpPr>
          <p:cNvPr id="3" name="Text Placeholder 2">
            <a:extLst>
              <a:ext uri="{FF2B5EF4-FFF2-40B4-BE49-F238E27FC236}">
                <a16:creationId xmlns:a16="http://schemas.microsoft.com/office/drawing/2014/main" id="{6CC1008F-C35E-4E0C-859C-1A3C8E44C431}"/>
              </a:ext>
            </a:extLst>
          </p:cNvPr>
          <p:cNvSpPr>
            <a:spLocks noGrp="1"/>
          </p:cNvSpPr>
          <p:nvPr>
            <p:ph type="body" idx="1"/>
          </p:nvPr>
        </p:nvSpPr>
        <p:spPr>
          <a:xfrm>
            <a:off x="1947673" y="590550"/>
            <a:ext cx="8401429" cy="819150"/>
          </a:xfrm>
        </p:spPr>
        <p:txBody>
          <a:bodyPr>
            <a:normAutofit/>
          </a:bodyPr>
          <a:lstStyle/>
          <a:p>
            <a:r>
              <a:rPr lang="es-ES" sz="4000" dirty="0">
                <a:solidFill>
                  <a:srgbClr val="0070C0"/>
                </a:solidFill>
              </a:rPr>
              <a:t>Cuestiones preliminares</a:t>
            </a:r>
            <a:endParaRPr lang="en-US" sz="4000" dirty="0">
              <a:solidFill>
                <a:srgbClr val="0070C0"/>
              </a:solidFill>
            </a:endParaRPr>
          </a:p>
        </p:txBody>
      </p:sp>
    </p:spTree>
    <p:extLst>
      <p:ext uri="{BB962C8B-B14F-4D97-AF65-F5344CB8AC3E}">
        <p14:creationId xmlns:p14="http://schemas.microsoft.com/office/powerpoint/2010/main" val="108347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21CC3-ACAC-406A-97BF-F038399CD7D8}"/>
              </a:ext>
            </a:extLst>
          </p:cNvPr>
          <p:cNvSpPr>
            <a:spLocks noGrp="1"/>
          </p:cNvSpPr>
          <p:nvPr>
            <p:ph type="title"/>
          </p:nvPr>
        </p:nvSpPr>
        <p:spPr>
          <a:xfrm>
            <a:off x="1723908" y="1682722"/>
            <a:ext cx="8848958" cy="4235478"/>
          </a:xfrm>
        </p:spPr>
        <p:txBody>
          <a:bodyPr>
            <a:normAutofit fontScale="90000"/>
          </a:bodyPr>
          <a:lstStyle/>
          <a:p>
            <a:r>
              <a:rPr lang="es-ES" sz="4000" cap="none" dirty="0"/>
              <a:t>“Sin agua no hay vida” (Daniel), en la representativa escena de la cárcel.</a:t>
            </a:r>
            <a:br>
              <a:rPr lang="es-ES" sz="4000" cap="none" dirty="0"/>
            </a:br>
            <a:br>
              <a:rPr lang="es-ES" sz="4000" cap="none" dirty="0"/>
            </a:br>
            <a:r>
              <a:rPr lang="es-ES" sz="4000" cap="none" dirty="0"/>
              <a:t>Van a constar la historia de Fr. Bartolomé de las Casas y su lucha por los derechos humanos a partir de un relato actual (tema </a:t>
            </a:r>
            <a:r>
              <a:rPr lang="es-ES" sz="4000" cap="none" dirty="0" err="1"/>
              <a:t>transhistórico</a:t>
            </a:r>
            <a:r>
              <a:rPr lang="es-ES" sz="4000" cap="none" dirty="0"/>
              <a:t>, transnacional y absolutamente vigente).</a:t>
            </a:r>
            <a:br>
              <a:rPr lang="es-ES" sz="4000" cap="none" dirty="0"/>
            </a:br>
            <a:br>
              <a:rPr lang="es-ES" sz="4000" cap="none" dirty="0"/>
            </a:br>
            <a:endParaRPr lang="en-US" sz="4000" cap="none" dirty="0"/>
          </a:p>
        </p:txBody>
      </p:sp>
      <p:sp>
        <p:nvSpPr>
          <p:cNvPr id="3" name="Text Placeholder 2">
            <a:extLst>
              <a:ext uri="{FF2B5EF4-FFF2-40B4-BE49-F238E27FC236}">
                <a16:creationId xmlns:a16="http://schemas.microsoft.com/office/drawing/2014/main" id="{564C2FDC-B8DC-4D99-91F8-923D158FD0DB}"/>
              </a:ext>
            </a:extLst>
          </p:cNvPr>
          <p:cNvSpPr>
            <a:spLocks noGrp="1"/>
          </p:cNvSpPr>
          <p:nvPr>
            <p:ph type="body" idx="1"/>
          </p:nvPr>
        </p:nvSpPr>
        <p:spPr>
          <a:xfrm>
            <a:off x="2171437" y="590550"/>
            <a:ext cx="8401429" cy="819150"/>
          </a:xfrm>
        </p:spPr>
        <p:txBody>
          <a:bodyPr>
            <a:noAutofit/>
          </a:bodyPr>
          <a:lstStyle/>
          <a:p>
            <a:r>
              <a:rPr lang="es-ES" sz="4000" dirty="0">
                <a:solidFill>
                  <a:srgbClr val="0070C0"/>
                </a:solidFill>
              </a:rPr>
              <a:t>Tema</a:t>
            </a:r>
            <a:endParaRPr lang="en-US" sz="4000" dirty="0">
              <a:solidFill>
                <a:srgbClr val="0070C0"/>
              </a:solidFill>
            </a:endParaRPr>
          </a:p>
        </p:txBody>
      </p:sp>
    </p:spTree>
    <p:extLst>
      <p:ext uri="{BB962C8B-B14F-4D97-AF65-F5344CB8AC3E}">
        <p14:creationId xmlns:p14="http://schemas.microsoft.com/office/powerpoint/2010/main" val="417304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808A7-012F-40E8-97D8-8E33E7E1599B}"/>
              </a:ext>
            </a:extLst>
          </p:cNvPr>
          <p:cNvSpPr>
            <a:spLocks noGrp="1"/>
          </p:cNvSpPr>
          <p:nvPr>
            <p:ph type="title"/>
          </p:nvPr>
        </p:nvSpPr>
        <p:spPr/>
        <p:txBody>
          <a:bodyPr>
            <a:normAutofit fontScale="90000"/>
          </a:bodyPr>
          <a:lstStyle/>
          <a:p>
            <a:pPr algn="l"/>
            <a:r>
              <a:rPr lang="es-ES" sz="2800" cap="none" dirty="0"/>
              <a:t>Nombres parlantes:</a:t>
            </a:r>
            <a:br>
              <a:rPr lang="es-ES" sz="2800" cap="none" dirty="0"/>
            </a:br>
            <a:br>
              <a:rPr lang="es-ES" sz="2800" cap="none" dirty="0"/>
            </a:br>
            <a:r>
              <a:rPr lang="es-ES" sz="2800" cap="none" dirty="0"/>
              <a:t>	Costa: cuesta arriba</a:t>
            </a:r>
            <a:br>
              <a:rPr lang="es-ES" sz="2800" cap="none" dirty="0"/>
            </a:br>
            <a:br>
              <a:rPr lang="es-ES" sz="2800" cap="none" dirty="0"/>
            </a:br>
            <a:r>
              <a:rPr lang="es-ES" sz="2800" cap="none" dirty="0"/>
              <a:t>	Daniel (indígena): juez y justicia</a:t>
            </a:r>
            <a:br>
              <a:rPr lang="es-ES" sz="2800" cap="none" dirty="0"/>
            </a:br>
            <a:br>
              <a:rPr lang="es-ES" sz="2800" cap="none" dirty="0"/>
            </a:br>
            <a:r>
              <a:rPr lang="es-ES" sz="2800" cap="none" dirty="0"/>
              <a:t>	Sebastián: reverenciar, honorar</a:t>
            </a:r>
            <a:br>
              <a:rPr lang="es-ES" sz="2800" cap="none" dirty="0"/>
            </a:br>
            <a:br>
              <a:rPr lang="es-ES" sz="2800" cap="none" dirty="0"/>
            </a:br>
            <a:r>
              <a:rPr lang="es-ES" sz="2800" cap="none" dirty="0"/>
              <a:t>	María: intermediaria para la Salvación, Amor</a:t>
            </a:r>
            <a:endParaRPr lang="en-US" sz="2800" cap="none" dirty="0"/>
          </a:p>
        </p:txBody>
      </p:sp>
      <p:sp>
        <p:nvSpPr>
          <p:cNvPr id="3" name="Text Placeholder 2">
            <a:extLst>
              <a:ext uri="{FF2B5EF4-FFF2-40B4-BE49-F238E27FC236}">
                <a16:creationId xmlns:a16="http://schemas.microsoft.com/office/drawing/2014/main" id="{70A845CC-E5B9-409B-92C1-F88E53B9CE68}"/>
              </a:ext>
            </a:extLst>
          </p:cNvPr>
          <p:cNvSpPr>
            <a:spLocks noGrp="1"/>
          </p:cNvSpPr>
          <p:nvPr>
            <p:ph type="body" idx="1"/>
          </p:nvPr>
        </p:nvSpPr>
        <p:spPr/>
        <p:txBody>
          <a:bodyPr>
            <a:normAutofit/>
          </a:bodyPr>
          <a:lstStyle/>
          <a:p>
            <a:r>
              <a:rPr lang="es-ES" sz="3600" dirty="0">
                <a:solidFill>
                  <a:srgbClr val="0070C0"/>
                </a:solidFill>
              </a:rPr>
              <a:t>¿Qué representa cada sujeto (vs. personaje)?</a:t>
            </a:r>
            <a:endParaRPr lang="en-US" sz="3600" dirty="0">
              <a:solidFill>
                <a:srgbClr val="0070C0"/>
              </a:solidFill>
            </a:endParaRPr>
          </a:p>
        </p:txBody>
      </p:sp>
    </p:spTree>
    <p:extLst>
      <p:ext uri="{BB962C8B-B14F-4D97-AF65-F5344CB8AC3E}">
        <p14:creationId xmlns:p14="http://schemas.microsoft.com/office/powerpoint/2010/main" val="683052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D4DB-5B90-42EC-8657-B8B2E42F6A91}"/>
              </a:ext>
            </a:extLst>
          </p:cNvPr>
          <p:cNvSpPr>
            <a:spLocks noGrp="1"/>
          </p:cNvSpPr>
          <p:nvPr>
            <p:ph type="title"/>
          </p:nvPr>
        </p:nvSpPr>
        <p:spPr>
          <a:xfrm>
            <a:off x="2087373" y="922323"/>
            <a:ext cx="8296654" cy="3286153"/>
          </a:xfrm>
        </p:spPr>
        <p:txBody>
          <a:bodyPr>
            <a:noAutofit/>
          </a:bodyPr>
          <a:lstStyle/>
          <a:p>
            <a:pPr marL="457200" indent="-457200" algn="l">
              <a:buFont typeface="Wingdings" panose="05000000000000000000" pitchFamily="2" charset="2"/>
              <a:buChar char="q"/>
            </a:pPr>
            <a:r>
              <a:rPr lang="es-ES" sz="1800" b="1" cap="none" dirty="0"/>
              <a:t>Cruz: escena inicial y constante presencia durante toda la película.</a:t>
            </a:r>
            <a:br>
              <a:rPr lang="es-ES" sz="1800" b="1" cap="none" dirty="0"/>
            </a:br>
            <a:br>
              <a:rPr lang="es-ES" sz="1800" b="1" cap="none" dirty="0"/>
            </a:br>
            <a:r>
              <a:rPr lang="es-ES" sz="1800" cap="none" dirty="0"/>
              <a:t>	Volando al inicio—atención a los símbolos ascensionales 	y 	</a:t>
            </a:r>
            <a:r>
              <a:rPr lang="es-ES" sz="1800" cap="none" dirty="0" err="1"/>
              <a:t>descencionales</a:t>
            </a:r>
            <a:r>
              <a:rPr lang="es-ES" sz="1800" cap="none" dirty="0"/>
              <a:t> (lo mismo se advierte en “La misión”). 	Relación con Costa (cuesta; subida), que es quien controla 	desde 	buen principio cómo se va a proceder al alzamiento 	de la cruz.</a:t>
            </a:r>
            <a:br>
              <a:rPr lang="es-ES" sz="1800" cap="none" dirty="0"/>
            </a:br>
            <a:br>
              <a:rPr lang="es-ES" sz="1800" cap="none" dirty="0"/>
            </a:br>
            <a:r>
              <a:rPr lang="es-ES" sz="1800" cap="none" dirty="0"/>
              <a:t>	La tienen que levantar: indica quien sufrirá el 	vía crucis 	durante la narración; se trata, en realidad de un control 	del 	sentido.</a:t>
            </a:r>
            <a:br>
              <a:rPr lang="es-ES" sz="1800" cap="none" dirty="0"/>
            </a:br>
            <a:br>
              <a:rPr lang="es-ES" sz="1800" cap="none" dirty="0"/>
            </a:br>
            <a:r>
              <a:rPr lang="es-ES" sz="1800" cap="none" dirty="0"/>
              <a:t>	Relación entre cruz y vegetación (paraíso terrenal)</a:t>
            </a:r>
            <a:br>
              <a:rPr lang="es-ES" sz="1800" cap="none" dirty="0"/>
            </a:br>
            <a:br>
              <a:rPr lang="es-ES" sz="1800" cap="none" dirty="0"/>
            </a:br>
            <a:r>
              <a:rPr lang="es-ES" sz="1800" cap="none" dirty="0"/>
              <a:t>	Papel omnipresente de la Cruz durante toda la película, en plano 	principal, de fondo… Lo justifica absolutamente todo</a:t>
            </a:r>
            <a:br>
              <a:rPr lang="es-ES" sz="1800" cap="none" dirty="0"/>
            </a:br>
            <a:br>
              <a:rPr lang="es-ES" sz="1800" cap="none" dirty="0"/>
            </a:br>
            <a:r>
              <a:rPr lang="es-ES" sz="1800" cap="none" dirty="0"/>
              <a:t>	Escena final: “</a:t>
            </a:r>
            <a:r>
              <a:rPr lang="es-ES" sz="1800" cap="none" dirty="0" err="1"/>
              <a:t>Aerosur</a:t>
            </a:r>
            <a:r>
              <a:rPr lang="es-ES" sz="1800" cap="none" dirty="0"/>
              <a:t>, la pasión de volar”, además del 	mensaje publicitario, permite cerrar la película de la misma 	forma 	que se abrió y, por tanto, con un mensaje </a:t>
            </a:r>
            <a:r>
              <a:rPr lang="es-ES" sz="1800" cap="none" dirty="0" err="1"/>
              <a:t>pro-vida</a:t>
            </a:r>
            <a:r>
              <a:rPr lang="es-ES" sz="1800" cap="none" dirty="0"/>
              <a:t> en favor de los 	derechos indígenas, con lo que ello implica a nivel económico para la 	cía.</a:t>
            </a:r>
            <a:br>
              <a:rPr lang="es-ES" sz="2000" cap="none" dirty="0"/>
            </a:br>
            <a:br>
              <a:rPr lang="es-ES" sz="2000" cap="none" dirty="0"/>
            </a:br>
            <a:br>
              <a:rPr lang="en-US" dirty="0"/>
            </a:br>
            <a:br>
              <a:rPr lang="es-ES" sz="2000" cap="none" dirty="0"/>
            </a:br>
            <a:endParaRPr lang="en-US" sz="2000" cap="none" dirty="0"/>
          </a:p>
        </p:txBody>
      </p:sp>
      <p:sp>
        <p:nvSpPr>
          <p:cNvPr id="3" name="Text Placeholder 2">
            <a:extLst>
              <a:ext uri="{FF2B5EF4-FFF2-40B4-BE49-F238E27FC236}">
                <a16:creationId xmlns:a16="http://schemas.microsoft.com/office/drawing/2014/main" id="{9D6C0CFF-AEE6-4C9D-82E8-E239B30C3634}"/>
              </a:ext>
            </a:extLst>
          </p:cNvPr>
          <p:cNvSpPr>
            <a:spLocks noGrp="1"/>
          </p:cNvSpPr>
          <p:nvPr>
            <p:ph type="body" idx="1"/>
          </p:nvPr>
        </p:nvSpPr>
        <p:spPr>
          <a:xfrm>
            <a:off x="2087373" y="184150"/>
            <a:ext cx="8401429" cy="819150"/>
          </a:xfrm>
        </p:spPr>
        <p:txBody>
          <a:bodyPr>
            <a:normAutofit/>
          </a:bodyPr>
          <a:lstStyle/>
          <a:p>
            <a:r>
              <a:rPr lang="es-ES" sz="4000" dirty="0">
                <a:solidFill>
                  <a:srgbClr val="0070C0"/>
                </a:solidFill>
              </a:rPr>
              <a:t>Símbolos</a:t>
            </a:r>
            <a:endParaRPr lang="en-US" sz="4000" dirty="0">
              <a:solidFill>
                <a:srgbClr val="0070C0"/>
              </a:solidFill>
            </a:endParaRPr>
          </a:p>
        </p:txBody>
      </p:sp>
    </p:spTree>
    <p:extLst>
      <p:ext uri="{BB962C8B-B14F-4D97-AF65-F5344CB8AC3E}">
        <p14:creationId xmlns:p14="http://schemas.microsoft.com/office/powerpoint/2010/main" val="37397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5C4D-A5EE-4CFF-B440-C7601077AAF8}"/>
              </a:ext>
            </a:extLst>
          </p:cNvPr>
          <p:cNvSpPr>
            <a:spLocks noGrp="1"/>
          </p:cNvSpPr>
          <p:nvPr>
            <p:ph type="title"/>
          </p:nvPr>
        </p:nvSpPr>
        <p:spPr>
          <a:xfrm>
            <a:off x="1863783" y="1145594"/>
            <a:ext cx="8296654" cy="3286153"/>
          </a:xfrm>
        </p:spPr>
        <p:txBody>
          <a:bodyPr>
            <a:normAutofit fontScale="90000"/>
          </a:bodyPr>
          <a:lstStyle/>
          <a:p>
            <a:pPr marL="342900" indent="-342900" algn="l">
              <a:buFont typeface="Wingdings" panose="05000000000000000000" pitchFamily="2" charset="2"/>
              <a:buChar char="q"/>
            </a:pPr>
            <a:r>
              <a:rPr lang="es-ES" sz="2200" b="1" cap="none" dirty="0"/>
              <a:t>El vino (de más a menos)</a:t>
            </a:r>
            <a:br>
              <a:rPr lang="es-ES" sz="2200" b="1" cap="none" dirty="0"/>
            </a:br>
            <a:br>
              <a:rPr lang="es-ES" sz="2200" cap="none" dirty="0"/>
            </a:br>
            <a:r>
              <a:rPr lang="es-ES" sz="2200" cap="none" dirty="0"/>
              <a:t>Entrar en el agua con los niños como simbolismo del bautismo y sumisión. </a:t>
            </a:r>
            <a:br>
              <a:rPr lang="es-ES" sz="2200" cap="none" dirty="0"/>
            </a:br>
            <a:br>
              <a:rPr lang="es-ES" sz="2200" cap="none" dirty="0"/>
            </a:br>
            <a:r>
              <a:rPr lang="es-ES" sz="2200" cap="none" dirty="0"/>
              <a:t>Siguiente escena: Simbolismo de la Plaza 14 de septiembre. Día latinoamericano de la imagen de la mujer en los medios de</a:t>
            </a:r>
            <a:br>
              <a:rPr lang="es-ES" sz="2200" i="0" cap="none" dirty="0"/>
            </a:br>
            <a:br>
              <a:rPr lang="es-ES" sz="2200" i="0" cap="none" dirty="0"/>
            </a:br>
            <a:r>
              <a:rPr lang="es-ES" sz="2200" cap="none" dirty="0"/>
              <a:t>Presencia del vino al inicio película. Quien posee, controla los símbolos? Más adelante los indígenas quieren traer agua, 7 km… por tanto, quieren poseer el relato vital. Símbolo de los siete días (creación de la vida, número perfección espiritual, etc.; cruzar el desierto como símbolo de prueba (tentación, etc.).</a:t>
            </a:r>
            <a:br>
              <a:rPr lang="es-ES" sz="2200" cap="none" dirty="0"/>
            </a:br>
            <a:br>
              <a:rPr lang="es-ES" sz="2200" cap="none" dirty="0"/>
            </a:br>
            <a:br>
              <a:rPr lang="en-US" sz="2200" dirty="0"/>
            </a:br>
            <a:br>
              <a:rPr lang="es-ES" sz="2200" cap="none" dirty="0"/>
            </a:br>
            <a:br>
              <a:rPr lang="en-US" sz="2200" cap="none" dirty="0"/>
            </a:br>
            <a:br>
              <a:rPr lang="en-US" dirty="0"/>
            </a:br>
            <a:br>
              <a:rPr lang="en-US" dirty="0"/>
            </a:br>
            <a:br>
              <a:rPr lang="es-ES" sz="2400" cap="none" dirty="0"/>
            </a:br>
            <a:br>
              <a:rPr lang="es-ES" sz="2400" cap="none" dirty="0"/>
            </a:br>
            <a:r>
              <a:rPr lang="es-ES" sz="2400" cap="none" dirty="0"/>
              <a:t>	</a:t>
            </a:r>
            <a:endParaRPr lang="en-US" sz="2400" cap="none" dirty="0"/>
          </a:p>
        </p:txBody>
      </p:sp>
      <p:sp>
        <p:nvSpPr>
          <p:cNvPr id="3" name="Text Placeholder 2">
            <a:extLst>
              <a:ext uri="{FF2B5EF4-FFF2-40B4-BE49-F238E27FC236}">
                <a16:creationId xmlns:a16="http://schemas.microsoft.com/office/drawing/2014/main" id="{8F8463F9-55BF-4A13-B34F-D18EFB984A8B}"/>
              </a:ext>
            </a:extLst>
          </p:cNvPr>
          <p:cNvSpPr>
            <a:spLocks noGrp="1"/>
          </p:cNvSpPr>
          <p:nvPr>
            <p:ph type="body" idx="1"/>
          </p:nvPr>
        </p:nvSpPr>
        <p:spPr>
          <a:xfrm>
            <a:off x="2031563" y="521293"/>
            <a:ext cx="8401429" cy="819150"/>
          </a:xfrm>
        </p:spPr>
        <p:txBody>
          <a:bodyPr/>
          <a:lstStyle/>
          <a:p>
            <a:r>
              <a:rPr lang="es-ES" sz="3600" dirty="0">
                <a:solidFill>
                  <a:srgbClr val="0070C0"/>
                </a:solidFill>
              </a:rPr>
              <a:t>Símbolos (cont.)</a:t>
            </a:r>
            <a:endParaRPr lang="en-US" sz="3600" dirty="0">
              <a:solidFill>
                <a:srgbClr val="0070C0"/>
              </a:solidFill>
            </a:endParaRPr>
          </a:p>
          <a:p>
            <a:endParaRPr lang="en-US" dirty="0"/>
          </a:p>
        </p:txBody>
      </p:sp>
    </p:spTree>
    <p:extLst>
      <p:ext uri="{BB962C8B-B14F-4D97-AF65-F5344CB8AC3E}">
        <p14:creationId xmlns:p14="http://schemas.microsoft.com/office/powerpoint/2010/main" val="248590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12CD-C4D0-4E1F-BEB4-CA19B3B9CA0D}"/>
              </a:ext>
            </a:extLst>
          </p:cNvPr>
          <p:cNvSpPr>
            <a:spLocks noGrp="1"/>
          </p:cNvSpPr>
          <p:nvPr>
            <p:ph type="title"/>
          </p:nvPr>
        </p:nvSpPr>
        <p:spPr>
          <a:xfrm>
            <a:off x="1895285" y="1499833"/>
            <a:ext cx="8296654" cy="3286153"/>
          </a:xfrm>
        </p:spPr>
        <p:txBody>
          <a:bodyPr>
            <a:noAutofit/>
          </a:bodyPr>
          <a:lstStyle/>
          <a:p>
            <a:pPr algn="l"/>
            <a:r>
              <a:rPr lang="es-ES" sz="2800" cap="none" dirty="0"/>
              <a:t>Quien bebe el vino en la santa cena: “soy la voz de Cristo en el desierto de esta isla y estáis/vivís en pecado mortal”</a:t>
            </a:r>
            <a:br>
              <a:rPr lang="es-ES" sz="2800" cap="none" dirty="0"/>
            </a:br>
            <a:br>
              <a:rPr lang="en-US" sz="2800" cap="none" dirty="0"/>
            </a:br>
            <a:r>
              <a:rPr lang="es-ES" sz="2800" cap="none" dirty="0"/>
              <a:t>Escena habitación después de visionar película con la niña—pasa a beber whisky y ya no vino</a:t>
            </a:r>
            <a:br>
              <a:rPr lang="en-US" sz="2800" cap="none" dirty="0"/>
            </a:br>
            <a:br>
              <a:rPr lang="en-US" sz="2800" cap="none" dirty="0"/>
            </a:br>
            <a:r>
              <a:rPr lang="es-ES" sz="2800" cap="none" dirty="0"/>
              <a:t>Más adelante, cuando la visita al gobernador beben champán, ya no vino y, mientras, los demás luchan por el agua (la vida, y el vino es también símbolo de vida).</a:t>
            </a:r>
            <a:endParaRPr lang="en-US" sz="2800" dirty="0"/>
          </a:p>
        </p:txBody>
      </p:sp>
      <p:sp>
        <p:nvSpPr>
          <p:cNvPr id="3" name="Text Placeholder 2">
            <a:extLst>
              <a:ext uri="{FF2B5EF4-FFF2-40B4-BE49-F238E27FC236}">
                <a16:creationId xmlns:a16="http://schemas.microsoft.com/office/drawing/2014/main" id="{108A8ACF-A013-4E2C-8D6E-3C04E01FA77D}"/>
              </a:ext>
            </a:extLst>
          </p:cNvPr>
          <p:cNvSpPr>
            <a:spLocks noGrp="1"/>
          </p:cNvSpPr>
          <p:nvPr>
            <p:ph type="body" idx="1"/>
          </p:nvPr>
        </p:nvSpPr>
        <p:spPr>
          <a:xfrm>
            <a:off x="1895285" y="522954"/>
            <a:ext cx="8401429" cy="819150"/>
          </a:xfrm>
        </p:spPr>
        <p:txBody>
          <a:bodyPr>
            <a:normAutofit/>
          </a:bodyPr>
          <a:lstStyle/>
          <a:p>
            <a:r>
              <a:rPr lang="es-ES" sz="4000" dirty="0">
                <a:solidFill>
                  <a:srgbClr val="0070C0"/>
                </a:solidFill>
              </a:rPr>
              <a:t>Símbolos (cont.)</a:t>
            </a:r>
            <a:endParaRPr lang="en-US" sz="4000" dirty="0">
              <a:solidFill>
                <a:srgbClr val="0070C0"/>
              </a:solidFill>
            </a:endParaRPr>
          </a:p>
        </p:txBody>
      </p:sp>
    </p:spTree>
    <p:extLst>
      <p:ext uri="{BB962C8B-B14F-4D97-AF65-F5344CB8AC3E}">
        <p14:creationId xmlns:p14="http://schemas.microsoft.com/office/powerpoint/2010/main" val="422471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D5AC4-AB17-4CF2-A4B9-D41B3C600ED4}"/>
              </a:ext>
            </a:extLst>
          </p:cNvPr>
          <p:cNvSpPr>
            <a:spLocks noGrp="1"/>
          </p:cNvSpPr>
          <p:nvPr>
            <p:ph type="title"/>
          </p:nvPr>
        </p:nvSpPr>
        <p:spPr>
          <a:xfrm>
            <a:off x="1947673" y="1375794"/>
            <a:ext cx="8296654" cy="3743849"/>
          </a:xfrm>
        </p:spPr>
        <p:txBody>
          <a:bodyPr>
            <a:normAutofit fontScale="90000"/>
          </a:bodyPr>
          <a:lstStyle/>
          <a:p>
            <a:pPr marL="1143000" indent="-1143000" algn="l">
              <a:buFont typeface="Wingdings" panose="05000000000000000000" pitchFamily="2" charset="2"/>
              <a:buChar char="q"/>
            </a:pPr>
            <a:r>
              <a:rPr lang="es-ES" sz="2700" b="1" cap="none" dirty="0"/>
              <a:t>Agua</a:t>
            </a:r>
            <a:br>
              <a:rPr lang="es-ES" sz="2700" cap="none" dirty="0"/>
            </a:br>
            <a:r>
              <a:rPr lang="es-ES" sz="2700" cap="none" dirty="0"/>
              <a:t>	</a:t>
            </a:r>
            <a:br>
              <a:rPr lang="es-ES" sz="2700" cap="none" dirty="0"/>
            </a:br>
            <a:r>
              <a:rPr lang="es-ES" sz="2700" cap="none" dirty="0"/>
              <a:t>El derecho al agua es el derecho a la vida (es una biopolítica: control y sentido de esta y el derecho que todo habitante del planeta tiene –y que remite a cuestiones biopolíticas).</a:t>
            </a:r>
            <a:br>
              <a:rPr lang="es-ES" sz="2700" cap="none" dirty="0"/>
            </a:br>
            <a:br>
              <a:rPr lang="es-ES" sz="2700" cap="none" dirty="0"/>
            </a:br>
            <a:r>
              <a:rPr lang="es-ES" sz="2700" cap="none" dirty="0"/>
              <a:t>En otras palabras, el control del agua es el control de la vida. </a:t>
            </a:r>
            <a:br>
              <a:rPr lang="en-US" dirty="0"/>
            </a:br>
            <a:endParaRPr lang="en-US" sz="2800" cap="none" dirty="0"/>
          </a:p>
        </p:txBody>
      </p:sp>
      <p:sp>
        <p:nvSpPr>
          <p:cNvPr id="3" name="Text Placeholder 2">
            <a:extLst>
              <a:ext uri="{FF2B5EF4-FFF2-40B4-BE49-F238E27FC236}">
                <a16:creationId xmlns:a16="http://schemas.microsoft.com/office/drawing/2014/main" id="{D10F2BB8-B174-46E9-9289-C951248DF7CA}"/>
              </a:ext>
            </a:extLst>
          </p:cNvPr>
          <p:cNvSpPr>
            <a:spLocks noGrp="1"/>
          </p:cNvSpPr>
          <p:nvPr>
            <p:ph type="body" idx="1"/>
          </p:nvPr>
        </p:nvSpPr>
        <p:spPr>
          <a:xfrm>
            <a:off x="2006396" y="496125"/>
            <a:ext cx="8401429" cy="819150"/>
          </a:xfrm>
        </p:spPr>
        <p:txBody>
          <a:bodyPr>
            <a:normAutofit/>
          </a:bodyPr>
          <a:lstStyle/>
          <a:p>
            <a:r>
              <a:rPr lang="es-ES" sz="3200" dirty="0">
                <a:solidFill>
                  <a:srgbClr val="0070C0"/>
                </a:solidFill>
              </a:rPr>
              <a:t>Símbolos (cont.)</a:t>
            </a:r>
            <a:endParaRPr lang="en-US" sz="3200" dirty="0">
              <a:solidFill>
                <a:srgbClr val="0070C0"/>
              </a:solidFill>
            </a:endParaRPr>
          </a:p>
        </p:txBody>
      </p:sp>
    </p:spTree>
    <p:extLst>
      <p:ext uri="{BB962C8B-B14F-4D97-AF65-F5344CB8AC3E}">
        <p14:creationId xmlns:p14="http://schemas.microsoft.com/office/powerpoint/2010/main" val="384821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1F828-724B-4DC4-9163-4F5439A68FB8}"/>
              </a:ext>
            </a:extLst>
          </p:cNvPr>
          <p:cNvSpPr>
            <a:spLocks noGrp="1"/>
          </p:cNvSpPr>
          <p:nvPr>
            <p:ph type="title"/>
          </p:nvPr>
        </p:nvSpPr>
        <p:spPr>
          <a:xfrm>
            <a:off x="1947673" y="1474668"/>
            <a:ext cx="8296654" cy="4383208"/>
          </a:xfrm>
        </p:spPr>
        <p:txBody>
          <a:bodyPr>
            <a:normAutofit fontScale="90000"/>
          </a:bodyPr>
          <a:lstStyle/>
          <a:p>
            <a:pPr algn="l"/>
            <a:r>
              <a:rPr lang="es-ES" sz="3100" b="1" cap="none" dirty="0"/>
              <a:t>¿</a:t>
            </a:r>
            <a:r>
              <a:rPr lang="es-ES" sz="2700" b="1" cap="none" dirty="0"/>
              <a:t>Cómo se plantea el tema de los derechos humanos?</a:t>
            </a:r>
            <a:br>
              <a:rPr lang="es-ES" sz="2700" cap="none" dirty="0"/>
            </a:br>
            <a:br>
              <a:rPr lang="en-US" sz="2700" cap="none" dirty="0"/>
            </a:br>
            <a:r>
              <a:rPr lang="en-US" sz="2700" cap="none" dirty="0"/>
              <a:t>¿</a:t>
            </a:r>
            <a:r>
              <a:rPr lang="es-ES" sz="2700" cap="none" dirty="0"/>
              <a:t>Cómo relatar y qué relatar? El dominio, constricción y control del sentido/relato (a través de los símbolos, que articulan lo social con lo cultural y, por tanto, son con-formadores de la comunidad)</a:t>
            </a:r>
            <a:br>
              <a:rPr lang="es-ES" sz="2700" cap="none" dirty="0"/>
            </a:br>
            <a:br>
              <a:rPr lang="es-ES" sz="2700" cap="none" dirty="0"/>
            </a:br>
            <a:r>
              <a:rPr lang="es-ES" sz="2700" cap="none" dirty="0"/>
              <a:t>¿Cómo contar la conquista y la colonización (globalización) desde hoy?</a:t>
            </a:r>
            <a:br>
              <a:rPr lang="es-ES" sz="2700" cap="none" dirty="0"/>
            </a:br>
            <a:br>
              <a:rPr lang="es-ES" sz="2700" cap="none" dirty="0"/>
            </a:br>
            <a:r>
              <a:rPr lang="es-ES" sz="2700" cap="none" dirty="0"/>
              <a:t>El papel del traductor. </a:t>
            </a:r>
            <a:br>
              <a:rPr lang="es-ES" sz="2700" cap="none" dirty="0"/>
            </a:br>
            <a:br>
              <a:rPr lang="en-US" dirty="0"/>
            </a:br>
            <a:endParaRPr lang="en-US" sz="2800" cap="none" dirty="0"/>
          </a:p>
        </p:txBody>
      </p:sp>
      <p:sp>
        <p:nvSpPr>
          <p:cNvPr id="3" name="Text Placeholder 2">
            <a:extLst>
              <a:ext uri="{FF2B5EF4-FFF2-40B4-BE49-F238E27FC236}">
                <a16:creationId xmlns:a16="http://schemas.microsoft.com/office/drawing/2014/main" id="{FD967CE4-C5B7-48E4-A4B0-909978CDE8BD}"/>
              </a:ext>
            </a:extLst>
          </p:cNvPr>
          <p:cNvSpPr>
            <a:spLocks noGrp="1"/>
          </p:cNvSpPr>
          <p:nvPr>
            <p:ph type="body" idx="1"/>
          </p:nvPr>
        </p:nvSpPr>
        <p:spPr>
          <a:xfrm>
            <a:off x="1704392" y="655517"/>
            <a:ext cx="8401429" cy="819150"/>
          </a:xfrm>
        </p:spPr>
        <p:txBody>
          <a:bodyPr>
            <a:normAutofit/>
          </a:bodyPr>
          <a:lstStyle/>
          <a:p>
            <a:r>
              <a:rPr lang="en-US" sz="3600" dirty="0" err="1">
                <a:solidFill>
                  <a:srgbClr val="0070C0"/>
                </a:solidFill>
              </a:rPr>
              <a:t>Algunos</a:t>
            </a:r>
            <a:r>
              <a:rPr lang="en-US" sz="3600" dirty="0">
                <a:solidFill>
                  <a:srgbClr val="0070C0"/>
                </a:solidFill>
              </a:rPr>
              <a:t> </a:t>
            </a:r>
            <a:r>
              <a:rPr lang="en-US" sz="3600" dirty="0" err="1">
                <a:solidFill>
                  <a:srgbClr val="0070C0"/>
                </a:solidFill>
              </a:rPr>
              <a:t>temas</a:t>
            </a:r>
            <a:endParaRPr lang="en-US" sz="3600" dirty="0">
              <a:solidFill>
                <a:srgbClr val="0070C0"/>
              </a:solidFill>
            </a:endParaRPr>
          </a:p>
        </p:txBody>
      </p:sp>
    </p:spTree>
    <p:extLst>
      <p:ext uri="{BB962C8B-B14F-4D97-AF65-F5344CB8AC3E}">
        <p14:creationId xmlns:p14="http://schemas.microsoft.com/office/powerpoint/2010/main" val="2636731020"/>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40C0F"/>
      </a:dk2>
      <a:lt2>
        <a:srgbClr val="F2F0EF"/>
      </a:lt2>
      <a:accent1>
        <a:srgbClr val="51303B"/>
      </a:accent1>
      <a:accent2>
        <a:srgbClr val="ABA299"/>
      </a:accent2>
      <a:accent3>
        <a:srgbClr val="475A6B"/>
      </a:accent3>
      <a:accent4>
        <a:srgbClr val="9A5853"/>
      </a:accent4>
      <a:accent5>
        <a:srgbClr val="A98E58"/>
      </a:accent5>
      <a:accent6>
        <a:srgbClr val="754C66"/>
      </a:accent6>
      <a:hlink>
        <a:srgbClr val="448593"/>
      </a:hlink>
      <a:folHlink>
        <a:srgbClr val="935E7A"/>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36CA9F4A-BB34-428E-BF18-E0AFB26A73AB}"/>
    </a:ext>
  </a:extLst>
</a:theme>
</file>

<file path=docProps/app.xml><?xml version="1.0" encoding="utf-8"?>
<Properties xmlns="http://schemas.openxmlformats.org/officeDocument/2006/extended-properties" xmlns:vt="http://schemas.openxmlformats.org/officeDocument/2006/docPropsVTypes">
  <Template>TM10001103[[fn=Headlines]]</Template>
  <TotalTime>107</TotalTime>
  <Words>1346</Words>
  <Application>Microsoft Office PowerPoint</Application>
  <PresentationFormat>Widescreen</PresentationFormat>
  <Paragraphs>29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Schoolbook</vt:lpstr>
      <vt:lpstr>Corbel</vt:lpstr>
      <vt:lpstr>Wingdings</vt:lpstr>
      <vt:lpstr>Headlines</vt:lpstr>
      <vt:lpstr>Cine y educación:  Los derechos humanos en “También la lluvia” (2010)   Keynote: XXII Seminário Internacional Cemoroc - Filosofia e Educação (University of São Paulo) 21 de abril de 2021</vt:lpstr>
      <vt:lpstr>Discurso de Antonio de Montesinos  (1475 - 1540) fue un misionero español, conocido por su defensa y denuncia en contra de los abusos a la población indígena, al modo del Padre Las Casas.   Noten que siempre ha habido iglesia de izquierda y de derecha.  Derechos humanos/derecho internacional/derecho intercultural están inextricablemente unidos.  Disculpen, por favor, por las “palabrotas” de la película. Muchas gracias por su comprensión.  ¿Simbolismo del título? Pasemos al tema…</vt:lpstr>
      <vt:lpstr>“Sin agua no hay vida” (Daniel), en la representativa escena de la cárcel.  Van a constar la historia de Fr. Bartolomé de las Casas y su lucha por los derechos humanos a partir de un relato actual (tema transhistórico, transnacional y absolutamente vigente).  </vt:lpstr>
      <vt:lpstr>Nombres parlantes:   Costa: cuesta arriba   Daniel (indígena): juez y justicia   Sebastián: reverenciar, honorar   María: intermediaria para la Salvación, Amor</vt:lpstr>
      <vt:lpstr>Cruz: escena inicial y constante presencia durante toda la película.   Volando al inicio—atención a los símbolos ascensionales  y  descencionales (lo mismo se advierte en “La misión”).  Relación con Costa (cuesta; subida), que es quien controla  desde  buen principio cómo se va a proceder al alzamiento  de la cruz.   La tienen que levantar: indica quien sufrirá el  vía crucis  durante la narración; se trata, en realidad de un control  del  sentido.   Relación entre cruz y vegetación (paraíso terrenal)   Papel omnipresente de la Cruz durante toda la película, en plano  principal, de fondo… Lo justifica absolutamente todo   Escena final: “Aerosur, la pasión de volar”, además del  mensaje publicitario, permite cerrar la película de la misma  forma  que se abrió y, por tanto, con un mensaje pro-vida en favor de los  derechos indígenas, con lo que ello implica a nivel económico para la  cía.    </vt:lpstr>
      <vt:lpstr>El vino (de más a menos)  Entrar en el agua con los niños como simbolismo del bautismo y sumisión.   Siguiente escena: Simbolismo de la Plaza 14 de septiembre. Día latinoamericano de la imagen de la mujer en los medios de  Presencia del vino al inicio película. Quien posee, controla los símbolos? Más adelante los indígenas quieren traer agua, 7 km… por tanto, quieren poseer el relato vital. Símbolo de los siete días (creación de la vida, número perfección espiritual, etc.; cruzar el desierto como símbolo de prueba (tentación, etc.).          </vt:lpstr>
      <vt:lpstr>Quien bebe el vino en la santa cena: “soy la voz de Cristo en el desierto de esta isla y estáis/vivís en pecado mortal”  Escena habitación después de visionar película con la niña—pasa a beber whisky y ya no vino  Más adelante, cuando la visita al gobernador beben champán, ya no vino y, mientras, los demás luchan por el agua (la vida, y el vino es también símbolo de vida).</vt:lpstr>
      <vt:lpstr>Agua   El derecho al agua es el derecho a la vida (es una biopolítica: control y sentido de esta y el derecho que todo habitante del planeta tiene –y que remite a cuestiones biopolíticas).  En otras palabras, el control del agua es el control de la vida.  </vt:lpstr>
      <vt:lpstr>¿Cómo se plantea el tema de los derechos humanos?  ¿Cómo relatar y qué relatar? El dominio, constricción y control del sentido/relato (a través de los símbolos, que articulan lo social con lo cultural y, por tanto, son con-formadores de la comunidad)  ¿Cómo contar la conquista y la colonización (globalización) desde hoy?  El papel del traductor.   </vt:lpstr>
      <vt:lpstr>El papel del dinero, como en el caso de Colón, a pesar del discurso oficial, que se reproduce en la película también.   </vt:lpstr>
      <vt:lpstr>Daniel: ¿Sobre-vivir (sic) es la palabra o es vivir con responsabilidad; es decir, vivir auténticamente?  Relación entre Reyes y Obispos (anterior a la secularización; ha habido y hay una izquierda y una derecha dentro de la Iglesia)  El papel de la mirada y el silencio (¿Cómo traducir al subalterno? A través de los silencios…).  ¿Qué representa cada sujeto (el español; el mexicano, ¿la chica funciona como juez…?): mirada de la chica con la cámara es más alejada; debate: a favor y en contra, como en el Debate de Valladolid entre Las Casas y Ginés de Sepúlveda.  Construcción de las casas/poblado—construcción de la comunidad y de la casa del Sr.     </vt:lpstr>
      <vt:lpstr>Se presenta a los indígenas como traicioneros y violentos que atacan por la espalda ante la tranquilidad bucólica.  Papel del español como salvador, como en el caso de La misión. Es un cierto tipo de redención de manera que todos salen bien parados y es un mensaje esperanzador para la humanidad.  Con todo, no deja de ser interesante percatarse de cómo se representan a los indígenas (verbal y visualmente).  En este sentido, nótese la personificación de los colonizadores con barba vs. indígenas lampiños, etc. Reflexionen al respecto sobre esta imagen:  Tripaliare (étimo de trabajo): castigo divino. Tripalium era un yugo hecho con tres palos en los cuales amarraban a los esclavos para azotarlos. ... En realidad, la relación de "trabajo" con "tripalium" es "sufrir”, lo que está en consonancia, junto con lo de castigo divino (sufrimiento, convivir con el pecado), con la idea central asociada a las/os indígenas (hay dos niveles también: hombre y mujer, entre ellas, para incluir la cuestión de género también en esta complejidad amerindia).     </vt:lpstr>
      <vt:lpstr>En la película, y atendiendo tanto a su expresión verbal como a su representación, de los colonizadores, ¿Quién lleva la “voz cantante”?</vt:lpstr>
      <vt:lpstr>Visión de Colón que existe entre ellos, se repite en el ensayo de los diálogos de la película y con el papel de los “extras” (indígenas y mano de obra barata): “Son todos iguales”. Todo ello procede de la Primera carta de Colón.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También la lluvia (2010)</dc:title>
  <dc:creator>enric mallorqui-ruscalleda</dc:creator>
  <cp:lastModifiedBy>enric mallorqui-ruscalleda</cp:lastModifiedBy>
  <cp:revision>77</cp:revision>
  <dcterms:created xsi:type="dcterms:W3CDTF">2018-09-18T02:17:17Z</dcterms:created>
  <dcterms:modified xsi:type="dcterms:W3CDTF">2021-04-21T00:49:16Z</dcterms:modified>
</cp:coreProperties>
</file>